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66" r:id="rId4"/>
    <p:sldId id="281" r:id="rId5"/>
    <p:sldId id="262" r:id="rId6"/>
    <p:sldId id="263" r:id="rId7"/>
    <p:sldId id="269" r:id="rId8"/>
    <p:sldId id="267" r:id="rId9"/>
    <p:sldId id="257" r:id="rId10"/>
    <p:sldId id="273" r:id="rId11"/>
    <p:sldId id="274" r:id="rId12"/>
    <p:sldId id="259" r:id="rId13"/>
    <p:sldId id="260" r:id="rId14"/>
    <p:sldId id="261" r:id="rId15"/>
    <p:sldId id="264" r:id="rId16"/>
    <p:sldId id="276" r:id="rId17"/>
    <p:sldId id="280" r:id="rId18"/>
    <p:sldId id="275" r:id="rId19"/>
    <p:sldId id="279"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85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5C4C3FE8-01B3-452B-ADC7-3E430ABFC3BC}" type="datetimeFigureOut">
              <a:rPr lang="en-US" smtClean="0"/>
              <a:pPr/>
              <a:t>11/21/2019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A14C961-F5AB-46C6-93D5-034AA1A6B9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5C4C3FE8-01B3-452B-ADC7-3E430ABFC3BC}" type="datetimeFigureOut">
              <a:rPr lang="en-US" smtClean="0"/>
              <a:pPr/>
              <a:t>11/21/2019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A14C961-F5AB-46C6-93D5-034AA1A6B9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5C4C3FE8-01B3-452B-ADC7-3E430ABFC3BC}" type="datetimeFigureOut">
              <a:rPr lang="en-US" smtClean="0"/>
              <a:pPr/>
              <a:t>11/21/2019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A14C961-F5AB-46C6-93D5-034AA1A6B9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5C4C3FE8-01B3-452B-ADC7-3E430ABFC3BC}" type="datetimeFigureOut">
              <a:rPr lang="en-US" smtClean="0"/>
              <a:pPr/>
              <a:t>11/21/2019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A14C961-F5AB-46C6-93D5-034AA1A6B9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C4C3FE8-01B3-452B-ADC7-3E430ABFC3BC}" type="datetimeFigureOut">
              <a:rPr lang="en-US" smtClean="0"/>
              <a:pPr/>
              <a:t>11/21/2019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A14C961-F5AB-46C6-93D5-034AA1A6B9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5C4C3FE8-01B3-452B-ADC7-3E430ABFC3BC}" type="datetimeFigureOut">
              <a:rPr lang="en-US" smtClean="0"/>
              <a:pPr/>
              <a:t>11/21/2019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A14C961-F5AB-46C6-93D5-034AA1A6B9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5C4C3FE8-01B3-452B-ADC7-3E430ABFC3BC}" type="datetimeFigureOut">
              <a:rPr lang="en-US" smtClean="0"/>
              <a:pPr/>
              <a:t>11/21/2019</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A14C961-F5AB-46C6-93D5-034AA1A6B9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5C4C3FE8-01B3-452B-ADC7-3E430ABFC3BC}" type="datetimeFigureOut">
              <a:rPr lang="en-US" smtClean="0"/>
              <a:pPr/>
              <a:t>11/21/2019</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A14C961-F5AB-46C6-93D5-034AA1A6B9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C4C3FE8-01B3-452B-ADC7-3E430ABFC3BC}" type="datetimeFigureOut">
              <a:rPr lang="en-US" smtClean="0"/>
              <a:pPr/>
              <a:t>11/21/2019</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A14C961-F5AB-46C6-93D5-034AA1A6B9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C4C3FE8-01B3-452B-ADC7-3E430ABFC3BC}" type="datetimeFigureOut">
              <a:rPr lang="en-US" smtClean="0"/>
              <a:pPr/>
              <a:t>11/21/2019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A14C961-F5AB-46C6-93D5-034AA1A6B9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C4C3FE8-01B3-452B-ADC7-3E430ABFC3BC}" type="datetimeFigureOut">
              <a:rPr lang="en-US" smtClean="0"/>
              <a:pPr/>
              <a:t>11/21/2019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A14C961-F5AB-46C6-93D5-034AA1A6B9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FFFFFF"/>
                </a:solidFill>
              </a:defRPr>
            </a:lvl1pPr>
          </a:lstStyle>
          <a:p>
            <a:fld id="{5C4C3FE8-01B3-452B-ADC7-3E430ABFC3BC}" type="datetimeFigureOut">
              <a:rPr lang="en-US" smtClean="0"/>
              <a:pPr/>
              <a:t>11/21/2019</a:t>
            </a:fld>
            <a:endParaRPr lang="en-US"/>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defRPr>
            </a:lvl1pPr>
          </a:lstStyle>
          <a:p>
            <a:endParaRPr lang="en-US"/>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fld id="{4A14C961-F5AB-46C6-93D5-034AA1A6B9D9}"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artofsanyu.com/index.php" TargetMode="External"/><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hyperlink" Target="http://kaichang.typepad.com/photos/xu_beihong/index.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Modern China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17371"/>
            <a:ext cx="8229600" cy="1161191"/>
          </a:xfrm>
        </p:spPr>
        <p:txBody>
          <a:bodyPr/>
          <a:lstStyle/>
          <a:p>
            <a:r>
              <a:rPr lang="en-US" sz="1600" dirty="0"/>
              <a:t>Ni </a:t>
            </a:r>
            <a:r>
              <a:rPr lang="en-US" sz="1600" dirty="0" err="1"/>
              <a:t>Yide</a:t>
            </a:r>
            <a:r>
              <a:rPr lang="en-US" sz="1600" dirty="0"/>
              <a:t>  (1901 - 1970), painter and art critic. </a:t>
            </a:r>
            <a:br>
              <a:rPr lang="en-US" sz="1600" dirty="0"/>
            </a:br>
            <a:r>
              <a:rPr lang="en-US" sz="1600" dirty="0"/>
              <a:t>Studied in Japan at Kawabata Art Academy, 1927-30. This photo is from the 1930s.</a:t>
            </a:r>
            <a:br>
              <a:rPr lang="en-US" sz="1600" dirty="0"/>
            </a:br>
            <a:r>
              <a:rPr lang="en-US" sz="1600" dirty="0"/>
              <a:t>Ni </a:t>
            </a:r>
            <a:r>
              <a:rPr lang="en-US" sz="1600" dirty="0" err="1"/>
              <a:t>Yide</a:t>
            </a:r>
            <a:r>
              <a:rPr lang="en-US" sz="1600" dirty="0"/>
              <a:t> is believed to have died as a result of torture during the Cultural Revolution.</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stretch>
            <a:fillRect/>
          </a:stretch>
        </p:blipFill>
        <p:spPr>
          <a:xfrm>
            <a:off x="2667000" y="685800"/>
            <a:ext cx="3721493" cy="4431571"/>
          </a:xfrm>
          <a:prstGeom prst="rect">
            <a:avLst/>
          </a:prstGeom>
        </p:spPr>
      </p:pic>
    </p:spTree>
    <p:extLst>
      <p:ext uri="{BB962C8B-B14F-4D97-AF65-F5344CB8AC3E}">
        <p14:creationId xmlns:p14="http://schemas.microsoft.com/office/powerpoint/2010/main" val="1094944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24200" cy="1143000"/>
          </a:xfrm>
        </p:spPr>
        <p:txBody>
          <a:bodyPr/>
          <a:lstStyle/>
          <a:p>
            <a:pPr algn="l"/>
            <a:r>
              <a:rPr lang="en-US" sz="1600" dirty="0"/>
              <a:t>Ni </a:t>
            </a:r>
            <a:r>
              <a:rPr lang="en-US" sz="1600" dirty="0" err="1"/>
              <a:t>Yide</a:t>
            </a:r>
            <a:r>
              <a:rPr lang="en-US" sz="1600" dirty="0"/>
              <a:t>, </a:t>
            </a:r>
            <a:r>
              <a:rPr lang="en-US" sz="1600" i="1" dirty="0"/>
              <a:t>Summer</a:t>
            </a:r>
            <a:r>
              <a:rPr lang="en-US" sz="1600" dirty="0"/>
              <a:t>, oil on canvas, 1932</a:t>
            </a:r>
          </a:p>
        </p:txBody>
      </p:sp>
      <p:pic>
        <p:nvPicPr>
          <p:cNvPr id="3" name="Picture 2"/>
          <p:cNvPicPr>
            <a:picLocks noChangeAspect="1"/>
          </p:cNvPicPr>
          <p:nvPr/>
        </p:nvPicPr>
        <p:blipFill>
          <a:blip r:embed="rId2"/>
          <a:stretch>
            <a:fillRect/>
          </a:stretch>
        </p:blipFill>
        <p:spPr>
          <a:xfrm>
            <a:off x="3886200" y="159836"/>
            <a:ext cx="4344751" cy="6545764"/>
          </a:xfrm>
          <a:prstGeom prst="rect">
            <a:avLst/>
          </a:prstGeom>
          <a:ln>
            <a:solidFill>
              <a:schemeClr val="tx1"/>
            </a:solidFill>
          </a:ln>
        </p:spPr>
      </p:pic>
    </p:spTree>
    <p:extLst>
      <p:ext uri="{BB962C8B-B14F-4D97-AF65-F5344CB8AC3E}">
        <p14:creationId xmlns:p14="http://schemas.microsoft.com/office/powerpoint/2010/main" val="3936198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01640"/>
            <a:ext cx="8229600" cy="1143000"/>
          </a:xfrm>
        </p:spPr>
        <p:txBody>
          <a:bodyPr>
            <a:normAutofit/>
          </a:bodyPr>
          <a:lstStyle/>
          <a:p>
            <a:r>
              <a:rPr lang="en-US" sz="1600" b="1" dirty="0">
                <a:latin typeface="Verdana" pitchFamily="34" charset="0"/>
                <a:ea typeface="Verdana" pitchFamily="34" charset="0"/>
                <a:cs typeface="Verdana" pitchFamily="34" charset="0"/>
              </a:rPr>
              <a:t>Ni Yide </a:t>
            </a:r>
            <a:r>
              <a:rPr lang="en-US" sz="1600" dirty="0">
                <a:latin typeface="Verdana" pitchFamily="34" charset="0"/>
                <a:ea typeface="Verdana" pitchFamily="34" charset="0"/>
                <a:cs typeface="Verdana" pitchFamily="34" charset="0"/>
              </a:rPr>
              <a:t>(1901-1970), </a:t>
            </a:r>
            <a:r>
              <a:rPr lang="en-US" sz="1600" i="1" dirty="0">
                <a:latin typeface="Verdana" pitchFamily="34" charset="0"/>
                <a:ea typeface="Verdana" pitchFamily="34" charset="0"/>
                <a:cs typeface="Verdana" pitchFamily="34" charset="0"/>
              </a:rPr>
              <a:t>Nanjing Road</a:t>
            </a:r>
            <a:r>
              <a:rPr lang="en-US" sz="1600" dirty="0">
                <a:latin typeface="Verdana" pitchFamily="34" charset="0"/>
                <a:ea typeface="Verdana" pitchFamily="34" charset="0"/>
                <a:cs typeface="Verdana" pitchFamily="34" charset="0"/>
              </a:rPr>
              <a:t> (Shanghai), 1947, oil on canvas</a:t>
            </a:r>
          </a:p>
        </p:txBody>
      </p:sp>
      <p:pic>
        <p:nvPicPr>
          <p:cNvPr id="16386" name="Picture 2" descr="05_Scolaio_di_Giovanni"/>
          <p:cNvPicPr>
            <a:picLocks noChangeAspect="1" noChangeArrowheads="1"/>
          </p:cNvPicPr>
          <p:nvPr/>
        </p:nvPicPr>
        <p:blipFill>
          <a:blip r:embed="rId2" cstate="print"/>
          <a:srcRect/>
          <a:stretch>
            <a:fillRect/>
          </a:stretch>
        </p:blipFill>
        <p:spPr bwMode="auto">
          <a:xfrm>
            <a:off x="2133600" y="990600"/>
            <a:ext cx="5052541" cy="4206240"/>
          </a:xfrm>
          <a:prstGeom prst="rect">
            <a:avLst/>
          </a:prstGeom>
          <a:noFill/>
          <a:ln>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1600" b="1" dirty="0">
                <a:latin typeface="Verdana" pitchFamily="34" charset="0"/>
                <a:ea typeface="Verdana" pitchFamily="34" charset="0"/>
                <a:cs typeface="Verdana" pitchFamily="34" charset="0"/>
              </a:rPr>
              <a:t>Pang Xunqin</a:t>
            </a:r>
            <a:r>
              <a:rPr lang="en-US" sz="1600" dirty="0">
                <a:latin typeface="Verdana" pitchFamily="34" charset="0"/>
                <a:ea typeface="Verdana" pitchFamily="34" charset="0"/>
                <a:cs typeface="Verdana" pitchFamily="34" charset="0"/>
              </a:rPr>
              <a:t> (1906-85), </a:t>
            </a:r>
            <a:r>
              <a:rPr lang="en-US" sz="1600" i="1" dirty="0">
                <a:latin typeface="Verdana" pitchFamily="34" charset="0"/>
                <a:ea typeface="Verdana" pitchFamily="34" charset="0"/>
                <a:cs typeface="Verdana" pitchFamily="34" charset="0"/>
              </a:rPr>
              <a:t>Such is Paris</a:t>
            </a:r>
            <a:r>
              <a:rPr lang="en-US" sz="1600" dirty="0">
                <a:latin typeface="Verdana" pitchFamily="34" charset="0"/>
                <a:ea typeface="Verdana" pitchFamily="34" charset="0"/>
                <a:cs typeface="Verdana" pitchFamily="34" charset="0"/>
              </a:rPr>
              <a:t>, 1931 (lost in 1937)</a:t>
            </a:r>
          </a:p>
        </p:txBody>
      </p:sp>
      <p:pic>
        <p:nvPicPr>
          <p:cNvPr id="17410" name="Picture 2" descr="http://cuadernoderetazos.files.wordpress.com/2011/11/pang-xunqin.jpg"/>
          <p:cNvPicPr>
            <a:picLocks noChangeAspect="1" noChangeArrowheads="1"/>
          </p:cNvPicPr>
          <p:nvPr/>
        </p:nvPicPr>
        <p:blipFill>
          <a:blip r:embed="rId2" cstate="print"/>
          <a:srcRect/>
          <a:stretch>
            <a:fillRect/>
          </a:stretch>
        </p:blipFill>
        <p:spPr bwMode="auto">
          <a:xfrm>
            <a:off x="4267200" y="990600"/>
            <a:ext cx="4120444" cy="5562600"/>
          </a:xfrm>
          <a:prstGeom prst="rect">
            <a:avLst/>
          </a:prstGeom>
          <a:noFill/>
          <a:ln>
            <a:solidFill>
              <a:schemeClr val="tx1"/>
            </a:solidFill>
          </a:ln>
        </p:spPr>
      </p:pic>
      <p:pic>
        <p:nvPicPr>
          <p:cNvPr id="3" name="Picture 2"/>
          <p:cNvPicPr>
            <a:picLocks noChangeAspect="1"/>
          </p:cNvPicPr>
          <p:nvPr/>
        </p:nvPicPr>
        <p:blipFill>
          <a:blip r:embed="rId3"/>
          <a:stretch>
            <a:fillRect/>
          </a:stretch>
        </p:blipFill>
        <p:spPr>
          <a:xfrm>
            <a:off x="914400" y="1282521"/>
            <a:ext cx="2395936" cy="2389839"/>
          </a:xfrm>
          <a:prstGeom prst="rect">
            <a:avLst/>
          </a:prstGeom>
        </p:spPr>
      </p:pic>
      <p:pic>
        <p:nvPicPr>
          <p:cNvPr id="4" name="Picture 3"/>
          <p:cNvPicPr>
            <a:picLocks noChangeAspect="1"/>
          </p:cNvPicPr>
          <p:nvPr/>
        </p:nvPicPr>
        <p:blipFill>
          <a:blip r:embed="rId4"/>
          <a:stretch>
            <a:fillRect/>
          </a:stretch>
        </p:blipFill>
        <p:spPr>
          <a:xfrm>
            <a:off x="893062" y="3672360"/>
            <a:ext cx="2438611" cy="329213"/>
          </a:xfrm>
          <a:prstGeom prst="rect">
            <a:avLst/>
          </a:prstGeom>
        </p:spPr>
      </p:pic>
      <p:sp>
        <p:nvSpPr>
          <p:cNvPr id="5" name="Rectangle 4"/>
          <p:cNvSpPr/>
          <p:nvPr/>
        </p:nvSpPr>
        <p:spPr>
          <a:xfrm>
            <a:off x="207367" y="4360087"/>
            <a:ext cx="3810000" cy="2031325"/>
          </a:xfrm>
          <a:prstGeom prst="rect">
            <a:avLst/>
          </a:prstGeom>
        </p:spPr>
        <p:txBody>
          <a:bodyPr wrap="square">
            <a:spAutoFit/>
          </a:bodyPr>
          <a:lstStyle/>
          <a:p>
            <a:r>
              <a:rPr lang="en-US" dirty="0"/>
              <a:t>A member of China’s first generation of foreign-trained oil painters who came of age during the Republican era. At age nineteen, he left to study in Paris and returned to Shanghai when he was twenty-four. (1925-30)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3962400" cy="2895600"/>
          </a:xfrm>
        </p:spPr>
        <p:txBody>
          <a:bodyPr>
            <a:normAutofit/>
          </a:bodyPr>
          <a:lstStyle/>
          <a:p>
            <a:pPr algn="l"/>
            <a:r>
              <a:rPr lang="en-US" sz="1600" b="1" dirty="0">
                <a:latin typeface="Verdana" pitchFamily="34" charset="0"/>
                <a:ea typeface="Verdana" pitchFamily="34" charset="0"/>
                <a:cs typeface="Verdana" pitchFamily="34" charset="0"/>
              </a:rPr>
              <a:t>Pang Xunqin</a:t>
            </a:r>
            <a:r>
              <a:rPr lang="en-US" sz="1600" dirty="0">
                <a:latin typeface="Verdana" pitchFamily="34" charset="0"/>
                <a:ea typeface="Verdana" pitchFamily="34" charset="0"/>
                <a:cs typeface="Verdana" pitchFamily="34" charset="0"/>
              </a:rPr>
              <a:t>, </a:t>
            </a:r>
            <a:r>
              <a:rPr lang="en-US" sz="1600" i="1" dirty="0">
                <a:latin typeface="Verdana" pitchFamily="34" charset="0"/>
                <a:ea typeface="Verdana" pitchFamily="34" charset="0"/>
                <a:cs typeface="Verdana" pitchFamily="34" charset="0"/>
              </a:rPr>
              <a:t>Son of the Earth, </a:t>
            </a:r>
            <a:r>
              <a:rPr lang="en-US" sz="1600" dirty="0">
                <a:latin typeface="Verdana" pitchFamily="34" charset="0"/>
                <a:ea typeface="Verdana" pitchFamily="34" charset="0"/>
                <a:cs typeface="Verdana" pitchFamily="34" charset="0"/>
              </a:rPr>
              <a:t>shown in the final Storm Society exhibition in 1934. </a:t>
            </a:r>
            <a:br>
              <a:rPr lang="en-US" sz="1600" dirty="0">
                <a:latin typeface="Verdana" pitchFamily="34" charset="0"/>
                <a:ea typeface="Verdana" pitchFamily="34" charset="0"/>
                <a:cs typeface="Verdana" pitchFamily="34" charset="0"/>
              </a:rPr>
            </a:br>
            <a:br>
              <a:rPr lang="en-US" sz="1600" dirty="0">
                <a:latin typeface="Verdana" pitchFamily="34" charset="0"/>
                <a:ea typeface="Verdana" pitchFamily="34" charset="0"/>
                <a:cs typeface="Verdana" pitchFamily="34" charset="0"/>
              </a:rPr>
            </a:br>
            <a:r>
              <a:rPr lang="en-US" sz="1600" dirty="0">
                <a:latin typeface="Verdana" pitchFamily="34" charset="0"/>
                <a:ea typeface="Verdana" pitchFamily="34" charset="0"/>
                <a:cs typeface="Verdana" pitchFamily="34" charset="0"/>
              </a:rPr>
              <a:t>For this work, according to </a:t>
            </a:r>
            <a:r>
              <a:rPr lang="en-US" sz="1600" dirty="0" err="1">
                <a:latin typeface="Verdana" pitchFamily="34" charset="0"/>
                <a:ea typeface="Verdana" pitchFamily="34" charset="0"/>
                <a:cs typeface="Verdana" pitchFamily="34" charset="0"/>
              </a:rPr>
              <a:t>Croizier</a:t>
            </a:r>
            <a:r>
              <a:rPr lang="en-US" sz="1600" dirty="0">
                <a:latin typeface="Verdana" pitchFamily="34" charset="0"/>
                <a:ea typeface="Verdana" pitchFamily="34" charset="0"/>
                <a:cs typeface="Verdana" pitchFamily="34" charset="0"/>
              </a:rPr>
              <a:t>, he “received threats to his person as well as criticism of the painting”</a:t>
            </a:r>
          </a:p>
        </p:txBody>
      </p:sp>
      <p:pic>
        <p:nvPicPr>
          <p:cNvPr id="18434" name="Picture 2" descr="http://cuadernoderetazos.files.wordpress.com/2011/11/pang-xunqin-11.jpg"/>
          <p:cNvPicPr>
            <a:picLocks noChangeAspect="1" noChangeArrowheads="1"/>
          </p:cNvPicPr>
          <p:nvPr/>
        </p:nvPicPr>
        <p:blipFill>
          <a:blip r:embed="rId2" cstate="print"/>
          <a:srcRect l="19919" r="18998"/>
          <a:stretch>
            <a:fillRect/>
          </a:stretch>
        </p:blipFill>
        <p:spPr bwMode="auto">
          <a:xfrm>
            <a:off x="4267200" y="248816"/>
            <a:ext cx="4126689" cy="5059680"/>
          </a:xfrm>
          <a:prstGeom prst="rect">
            <a:avLst/>
          </a:prstGeom>
          <a:noFill/>
          <a:ln>
            <a:solidFill>
              <a:schemeClr val="tx1"/>
            </a:solidFill>
          </a:ln>
        </p:spPr>
      </p:pic>
      <p:sp>
        <p:nvSpPr>
          <p:cNvPr id="4" name="Rectangle 3"/>
          <p:cNvSpPr/>
          <p:nvPr/>
        </p:nvSpPr>
        <p:spPr>
          <a:xfrm>
            <a:off x="304800" y="5562600"/>
            <a:ext cx="8610600" cy="1107996"/>
          </a:xfrm>
          <a:prstGeom prst="rect">
            <a:avLst/>
          </a:prstGeom>
        </p:spPr>
        <p:txBody>
          <a:bodyPr wrap="square">
            <a:spAutoFit/>
          </a:bodyPr>
          <a:lstStyle/>
          <a:p>
            <a:r>
              <a:rPr lang="en-US" sz="1600" dirty="0">
                <a:latin typeface="Verdana" pitchFamily="34" charset="0"/>
                <a:ea typeface="Verdana" pitchFamily="34" charset="0"/>
                <a:cs typeface="Verdana" pitchFamily="34" charset="0"/>
              </a:rPr>
              <a:t>Many of Pang Xunqin’s early works were destroyed by Japanese soldiers during the Second Sino-Japanese War (</a:t>
            </a:r>
            <a:r>
              <a:rPr lang="en-US" sz="1600" dirty="0"/>
              <a:t>1937-1945)</a:t>
            </a:r>
            <a:r>
              <a:rPr lang="en-US" sz="1600" dirty="0">
                <a:latin typeface="Verdana" pitchFamily="34" charset="0"/>
                <a:ea typeface="Verdana" pitchFamily="34" charset="0"/>
                <a:cs typeface="Verdana" pitchFamily="34" charset="0"/>
              </a:rPr>
              <a:t> and many of his later works were destroyed during the Cultural Revolution. Denounced by the Gang of Four, Lin destroyed his own works. He was imprisoned by the regime for over four years.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638800"/>
            <a:ext cx="8181975" cy="1066800"/>
          </a:xfrm>
        </p:spPr>
        <p:txBody>
          <a:bodyPr>
            <a:normAutofit fontScale="90000"/>
          </a:bodyPr>
          <a:lstStyle/>
          <a:p>
            <a:pPr algn="l"/>
            <a:br>
              <a:rPr lang="en-US" sz="1600" dirty="0">
                <a:latin typeface="Verdana" pitchFamily="34" charset="0"/>
                <a:ea typeface="Verdana" pitchFamily="34" charset="0"/>
                <a:cs typeface="Verdana" pitchFamily="34" charset="0"/>
              </a:rPr>
            </a:br>
            <a:r>
              <a:rPr lang="en-US" sz="1800" b="1" i="1" dirty="0" err="1">
                <a:latin typeface="Verdana" pitchFamily="34" charset="0"/>
                <a:ea typeface="Verdana" pitchFamily="34" charset="0"/>
                <a:cs typeface="Verdana" pitchFamily="34" charset="0"/>
              </a:rPr>
              <a:t>Qiu</a:t>
            </a:r>
            <a:r>
              <a:rPr lang="en-US" sz="1800" b="1" i="1" dirty="0">
                <a:latin typeface="Verdana" pitchFamily="34" charset="0"/>
                <a:ea typeface="Verdana" pitchFamily="34" charset="0"/>
                <a:cs typeface="Verdana" pitchFamily="34" charset="0"/>
              </a:rPr>
              <a:t> Ti </a:t>
            </a:r>
            <a:r>
              <a:rPr lang="en-US" sz="1800" dirty="0">
                <a:latin typeface="Verdana" pitchFamily="34" charset="0"/>
                <a:ea typeface="Verdana" pitchFamily="34" charset="0"/>
                <a:cs typeface="Verdana" pitchFamily="34" charset="0"/>
              </a:rPr>
              <a:t>(1906-1958), </a:t>
            </a:r>
            <a:r>
              <a:rPr lang="en-US" sz="1800" i="1" dirty="0">
                <a:latin typeface="Verdana" pitchFamily="34" charset="0"/>
                <a:ea typeface="Verdana" pitchFamily="34" charset="0"/>
                <a:cs typeface="Verdana" pitchFamily="34" charset="0"/>
              </a:rPr>
              <a:t>Still Life</a:t>
            </a:r>
            <a:r>
              <a:rPr lang="en-US" sz="1800" dirty="0">
                <a:latin typeface="Verdana" pitchFamily="34" charset="0"/>
                <a:ea typeface="Verdana" pitchFamily="34" charset="0"/>
                <a:cs typeface="Verdana" pitchFamily="34" charset="0"/>
              </a:rPr>
              <a:t>, undated (1931-1933), oil on canvas</a:t>
            </a:r>
            <a:br>
              <a:rPr lang="en-US" sz="1800" dirty="0">
                <a:latin typeface="Verdana" pitchFamily="34" charset="0"/>
                <a:ea typeface="Verdana" pitchFamily="34" charset="0"/>
                <a:cs typeface="Verdana" pitchFamily="34" charset="0"/>
              </a:rPr>
            </a:br>
            <a:r>
              <a:rPr lang="en-US" sz="1800" dirty="0">
                <a:latin typeface="Verdana" pitchFamily="34" charset="0"/>
                <a:ea typeface="Verdana" pitchFamily="34" charset="0"/>
                <a:cs typeface="Verdana" pitchFamily="34" charset="0"/>
              </a:rPr>
              <a:t>44 x 53 cm. Shown in the 3</a:t>
            </a:r>
            <a:r>
              <a:rPr lang="en-US" sz="1800" baseline="30000" dirty="0">
                <a:latin typeface="Verdana" pitchFamily="34" charset="0"/>
                <a:ea typeface="Verdana" pitchFamily="34" charset="0"/>
                <a:cs typeface="Verdana" pitchFamily="34" charset="0"/>
              </a:rPr>
              <a:t>rd</a:t>
            </a:r>
            <a:r>
              <a:rPr lang="en-US" sz="1800" dirty="0">
                <a:latin typeface="Verdana" pitchFamily="34" charset="0"/>
                <a:ea typeface="Verdana" pitchFamily="34" charset="0"/>
                <a:cs typeface="Verdana" pitchFamily="34" charset="0"/>
              </a:rPr>
              <a:t> Storm Society exhibition, 1933. Photo of </a:t>
            </a:r>
            <a:r>
              <a:rPr lang="en-US" sz="1800" dirty="0" err="1">
                <a:latin typeface="Verdana" pitchFamily="34" charset="0"/>
                <a:ea typeface="Verdana" pitchFamily="34" charset="0"/>
                <a:cs typeface="Verdana" pitchFamily="34" charset="0"/>
              </a:rPr>
              <a:t>Qiu</a:t>
            </a:r>
            <a:r>
              <a:rPr lang="en-US" sz="1800" dirty="0">
                <a:latin typeface="Verdana" pitchFamily="34" charset="0"/>
                <a:ea typeface="Verdana" pitchFamily="34" charset="0"/>
                <a:cs typeface="Verdana" pitchFamily="34" charset="0"/>
              </a:rPr>
              <a:t> </a:t>
            </a:r>
            <a:r>
              <a:rPr lang="en-US" sz="1800" dirty="0" err="1">
                <a:latin typeface="Verdana" pitchFamily="34" charset="0"/>
                <a:ea typeface="Verdana" pitchFamily="34" charset="0"/>
                <a:cs typeface="Verdana" pitchFamily="34" charset="0"/>
              </a:rPr>
              <a:t>Ti</a:t>
            </a:r>
            <a:r>
              <a:rPr lang="en-US" sz="1800" dirty="0">
                <a:latin typeface="Verdana" pitchFamily="34" charset="0"/>
                <a:ea typeface="Verdana" pitchFamily="34" charset="0"/>
                <a:cs typeface="Verdana" pitchFamily="34" charset="0"/>
              </a:rPr>
              <a:t> painting</a:t>
            </a:r>
            <a:br>
              <a:rPr lang="en-US" sz="1600" dirty="0">
                <a:latin typeface="Verdana" pitchFamily="34" charset="0"/>
                <a:ea typeface="Verdana" pitchFamily="34" charset="0"/>
                <a:cs typeface="Verdana" pitchFamily="34" charset="0"/>
              </a:rPr>
            </a:br>
            <a:endParaRPr lang="en-US" sz="1600" dirty="0">
              <a:latin typeface="Verdana" pitchFamily="34" charset="0"/>
              <a:ea typeface="Verdana" pitchFamily="34" charset="0"/>
              <a:cs typeface="Verdana" pitchFamily="34" charset="0"/>
            </a:endParaRPr>
          </a:p>
        </p:txBody>
      </p:sp>
      <p:pic>
        <p:nvPicPr>
          <p:cNvPr id="21506" name="Picture 2" descr="http://www.rositour.it/Arte/Cina_Pittura/Qiu%20Ti%20(1906-1958)_Still%20life.jpg"/>
          <p:cNvPicPr>
            <a:picLocks noChangeAspect="1" noChangeArrowheads="1"/>
          </p:cNvPicPr>
          <p:nvPr/>
        </p:nvPicPr>
        <p:blipFill>
          <a:blip r:embed="rId2" cstate="print"/>
          <a:srcRect/>
          <a:stretch>
            <a:fillRect/>
          </a:stretch>
        </p:blipFill>
        <p:spPr bwMode="auto">
          <a:xfrm>
            <a:off x="364594" y="381000"/>
            <a:ext cx="4229178" cy="5059680"/>
          </a:xfrm>
          <a:prstGeom prst="rect">
            <a:avLst/>
          </a:prstGeom>
          <a:noFill/>
          <a:ln>
            <a:solidFill>
              <a:schemeClr val="tx1"/>
            </a:solidFill>
          </a:ln>
        </p:spPr>
      </p:pic>
      <p:pic>
        <p:nvPicPr>
          <p:cNvPr id="3" name="Picture 2"/>
          <p:cNvPicPr>
            <a:picLocks noChangeAspect="1"/>
          </p:cNvPicPr>
          <p:nvPr/>
        </p:nvPicPr>
        <p:blipFill>
          <a:blip r:embed="rId3"/>
          <a:stretch>
            <a:fillRect/>
          </a:stretch>
        </p:blipFill>
        <p:spPr>
          <a:xfrm>
            <a:off x="4876800" y="3388475"/>
            <a:ext cx="3762375" cy="2052205"/>
          </a:xfrm>
          <a:prstGeom prst="rect">
            <a:avLst/>
          </a:prstGeom>
          <a:ln>
            <a:solidFill>
              <a:schemeClr val="tx1"/>
            </a:solidFill>
          </a:ln>
        </p:spPr>
      </p:pic>
      <p:sp>
        <p:nvSpPr>
          <p:cNvPr id="4" name="Rectangle 3"/>
          <p:cNvSpPr/>
          <p:nvPr/>
        </p:nvSpPr>
        <p:spPr>
          <a:xfrm>
            <a:off x="4876800" y="126888"/>
            <a:ext cx="4038600" cy="2831544"/>
          </a:xfrm>
          <a:prstGeom prst="rect">
            <a:avLst/>
          </a:prstGeom>
        </p:spPr>
        <p:txBody>
          <a:bodyPr wrap="square">
            <a:spAutoFit/>
          </a:bodyPr>
          <a:lstStyle/>
          <a:p>
            <a:r>
              <a:rPr lang="en-US" dirty="0"/>
              <a:t> </a:t>
            </a:r>
            <a:r>
              <a:rPr lang="en-US" sz="1600" dirty="0">
                <a:latin typeface="Verdana" panose="020B0604030504040204" pitchFamily="34" charset="0"/>
                <a:ea typeface="Verdana" panose="020B0604030504040204" pitchFamily="34" charset="0"/>
                <a:cs typeface="Verdana" panose="020B0604030504040204" pitchFamily="34" charset="0"/>
              </a:rPr>
              <a:t>“The biggest controversy [around the Storm Society exhibition] arose over a prize-winning entry by the only woman member, </a:t>
            </a:r>
            <a:r>
              <a:rPr lang="en-US" sz="1600" dirty="0" err="1">
                <a:latin typeface="Verdana" panose="020B0604030504040204" pitchFamily="34" charset="0"/>
                <a:ea typeface="Verdana" panose="020B0604030504040204" pitchFamily="34" charset="0"/>
                <a:cs typeface="Verdana" panose="020B0604030504040204" pitchFamily="34" charset="0"/>
              </a:rPr>
              <a:t>Qiu</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Ti</a:t>
            </a:r>
            <a:r>
              <a:rPr lang="en-US" sz="1600" dirty="0">
                <a:latin typeface="Verdana" panose="020B0604030504040204" pitchFamily="34" charset="0"/>
                <a:ea typeface="Verdana" panose="020B0604030504040204" pitchFamily="34" charset="0"/>
                <a:cs typeface="Verdana" panose="020B0604030504040204" pitchFamily="34" charset="0"/>
              </a:rPr>
              <a:t> (Mrs. Pang </a:t>
            </a:r>
            <a:r>
              <a:rPr lang="en-US" sz="1600" dirty="0" err="1">
                <a:latin typeface="Verdana" panose="020B0604030504040204" pitchFamily="34" charset="0"/>
                <a:ea typeface="Verdana" panose="020B0604030504040204" pitchFamily="34" charset="0"/>
                <a:cs typeface="Verdana" panose="020B0604030504040204" pitchFamily="34" charset="0"/>
              </a:rPr>
              <a:t>Xunqin</a:t>
            </a:r>
            <a:r>
              <a:rPr lang="en-US" sz="1600" dirty="0">
                <a:latin typeface="Verdana" panose="020B0604030504040204" pitchFamily="34" charset="0"/>
                <a:ea typeface="Verdana" panose="020B0604030504040204" pitchFamily="34" charset="0"/>
                <a:cs typeface="Verdana" panose="020B0604030504040204" pitchFamily="34" charset="0"/>
              </a:rPr>
              <a:t>). Reproduced in several magazines (unfortunately not in color), what disturbed critics and casual onlookers was the fact that in a decorative picture of a potted plant she had painted the leaves red and the flowers green” (</a:t>
            </a:r>
            <a:r>
              <a:rPr lang="en-US" sz="1600" dirty="0" err="1">
                <a:latin typeface="Verdana" panose="020B0604030504040204" pitchFamily="34" charset="0"/>
                <a:ea typeface="Verdana" panose="020B0604030504040204" pitchFamily="34" charset="0"/>
                <a:cs typeface="Verdana" panose="020B0604030504040204" pitchFamily="34" charset="0"/>
              </a:rPr>
              <a:t>Croizier</a:t>
            </a:r>
            <a:r>
              <a:rPr lang="en-US" sz="1600" dirty="0">
                <a:latin typeface="Verdana" panose="020B0604030504040204" pitchFamily="34" charset="0"/>
                <a:ea typeface="Verdana" panose="020B0604030504040204" pitchFamily="34" charset="0"/>
                <a:cs typeface="Verdana" panose="020B0604030504040204" pitchFamily="34"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0762"/>
          </a:xfrm>
        </p:spPr>
        <p:txBody>
          <a:bodyPr/>
          <a:lstStyle/>
          <a:p>
            <a:pPr algn="l"/>
            <a:r>
              <a:rPr lang="en-US" sz="1600" dirty="0"/>
              <a:t>Left: Xu Beihong and Jiang Biwei in Paris, ca. 1923</a:t>
            </a:r>
            <a:br>
              <a:rPr lang="en-US" sz="1600" dirty="0"/>
            </a:br>
            <a:r>
              <a:rPr lang="en-US" sz="1600" dirty="0"/>
              <a:t>Right: </a:t>
            </a:r>
            <a:r>
              <a:rPr lang="en-US" sz="1600" i="1" dirty="0"/>
              <a:t>Peonies</a:t>
            </a:r>
            <a:r>
              <a:rPr lang="en-US" sz="1600" dirty="0"/>
              <a:t> by </a:t>
            </a:r>
            <a:r>
              <a:rPr lang="en-US" sz="1600" dirty="0" err="1"/>
              <a:t>Sanyu</a:t>
            </a:r>
            <a:r>
              <a:rPr lang="en-US" sz="1600" dirty="0"/>
              <a:t>, ink and watercolor on paper, 1921, 43.5 x 60.5cm.</a:t>
            </a:r>
            <a:endParaRPr lang="en-US" sz="1600" dirty="0">
              <a:latin typeface="Verdana" pitchFamily="34" charset="0"/>
              <a:ea typeface="Verdana" pitchFamily="34" charset="0"/>
              <a:cs typeface="Verdana" pitchFamily="34" charset="0"/>
            </a:endParaRPr>
          </a:p>
        </p:txBody>
      </p:sp>
      <p:pic>
        <p:nvPicPr>
          <p:cNvPr id="41986" name="Picture 2" descr="http://www.artofsanyu.com/image/timeline/1921_l.jpg"/>
          <p:cNvPicPr>
            <a:picLocks noChangeAspect="1" noChangeArrowheads="1"/>
          </p:cNvPicPr>
          <p:nvPr/>
        </p:nvPicPr>
        <p:blipFill>
          <a:blip r:embed="rId2" cstate="print"/>
          <a:srcRect/>
          <a:stretch>
            <a:fillRect/>
          </a:stretch>
        </p:blipFill>
        <p:spPr bwMode="auto">
          <a:xfrm>
            <a:off x="1066800" y="1143000"/>
            <a:ext cx="7115175" cy="5334001"/>
          </a:xfrm>
          <a:prstGeom prst="rect">
            <a:avLst/>
          </a:prstGeom>
          <a:noFill/>
          <a:ln>
            <a:solidFill>
              <a:schemeClr val="tx1"/>
            </a:solidFill>
          </a:ln>
        </p:spPr>
      </p:pic>
    </p:spTree>
    <p:extLst>
      <p:ext uri="{BB962C8B-B14F-4D97-AF65-F5344CB8AC3E}">
        <p14:creationId xmlns:p14="http://schemas.microsoft.com/office/powerpoint/2010/main" val="3048303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3703638"/>
            <a:ext cx="4114800" cy="2925762"/>
          </a:xfrm>
        </p:spPr>
        <p:txBody>
          <a:bodyPr/>
          <a:lstStyle/>
          <a:p>
            <a:pPr algn="l"/>
            <a:r>
              <a:rPr lang="en-US" sz="1600" b="1" dirty="0">
                <a:latin typeface="Verdana" panose="020B0604030504040204" pitchFamily="34" charset="0"/>
                <a:ea typeface="Verdana" panose="020B0604030504040204" pitchFamily="34" charset="0"/>
                <a:cs typeface="Verdana" panose="020B0604030504040204" pitchFamily="34" charset="0"/>
              </a:rPr>
              <a:t>Liang Kai </a:t>
            </a:r>
            <a:r>
              <a:rPr lang="en-US" sz="1600" dirty="0">
                <a:latin typeface="Verdana" panose="020B0604030504040204" pitchFamily="34" charset="0"/>
                <a:ea typeface="Verdana" panose="020B0604030504040204" pitchFamily="34" charset="0"/>
                <a:cs typeface="Verdana" panose="020B0604030504040204" pitchFamily="34" charset="0"/>
              </a:rPr>
              <a:t>(</a:t>
            </a:r>
            <a:r>
              <a:rPr lang="ja-JP" altLang="en-US" sz="1600" dirty="0">
                <a:latin typeface="Verdana" panose="020B0604030504040204" pitchFamily="34" charset="0"/>
                <a:ea typeface="Verdana" panose="020B0604030504040204" pitchFamily="34" charset="0"/>
                <a:cs typeface="Verdana" panose="020B0604030504040204" pitchFamily="34" charset="0"/>
              </a:rPr>
              <a:t>梁楷</a:t>
            </a:r>
            <a:r>
              <a:rPr lang="en-US" altLang="ja-JP" sz="1600" dirty="0">
                <a:latin typeface="Verdana" panose="020B0604030504040204" pitchFamily="34" charset="0"/>
                <a:ea typeface="Verdana" panose="020B0604030504040204" pitchFamily="34" charset="0"/>
                <a:cs typeface="Verdana" panose="020B0604030504040204" pitchFamily="34" charset="0"/>
              </a:rPr>
              <a:t>, </a:t>
            </a:r>
            <a:r>
              <a:rPr lang="en-US" sz="1600" dirty="0">
                <a:latin typeface="Verdana" panose="020B0604030504040204" pitchFamily="34" charset="0"/>
                <a:ea typeface="Verdana" panose="020B0604030504040204" pitchFamily="34" charset="0"/>
                <a:cs typeface="Verdana" panose="020B0604030504040204" pitchFamily="34" charset="0"/>
              </a:rPr>
              <a:t>c.1140-1210), </a:t>
            </a:r>
            <a:r>
              <a:rPr lang="en-US" sz="1600" i="1" dirty="0">
                <a:latin typeface="Verdana" panose="020B0604030504040204" pitchFamily="34" charset="0"/>
                <a:ea typeface="Verdana" panose="020B0604030504040204" pitchFamily="34" charset="0"/>
                <a:cs typeface="Verdana" panose="020B0604030504040204" pitchFamily="34" charset="0"/>
              </a:rPr>
              <a:t>Immortal in Splashed Ink </a:t>
            </a:r>
            <a:r>
              <a:rPr lang="en-US" sz="1600" dirty="0">
                <a:latin typeface="Verdana" panose="020B0604030504040204" pitchFamily="34" charset="0"/>
                <a:ea typeface="Verdana" panose="020B0604030504040204" pitchFamily="34" charset="0"/>
                <a:cs typeface="Verdana" panose="020B0604030504040204" pitchFamily="34" charset="0"/>
              </a:rPr>
              <a:t>(</a:t>
            </a:r>
            <a:r>
              <a:rPr lang="ja-JP" altLang="en-US" sz="1600" dirty="0">
                <a:latin typeface="Verdana" panose="020B0604030504040204" pitchFamily="34" charset="0"/>
                <a:ea typeface="Verdana" panose="020B0604030504040204" pitchFamily="34" charset="0"/>
                <a:cs typeface="Verdana" panose="020B0604030504040204" pitchFamily="34" charset="0"/>
              </a:rPr>
              <a:t>潑墨仙人</a:t>
            </a:r>
            <a:r>
              <a:rPr lang="en-US" altLang="ja-JP" sz="1600" dirty="0">
                <a:latin typeface="Verdana" panose="020B0604030504040204" pitchFamily="34" charset="0"/>
                <a:ea typeface="Verdana" panose="020B0604030504040204" pitchFamily="34" charset="0"/>
                <a:cs typeface="Verdana" panose="020B0604030504040204" pitchFamily="34" charset="0"/>
              </a:rPr>
              <a:t>)</a:t>
            </a:r>
            <a:br>
              <a:rPr lang="en-US" altLang="ja-JP" sz="1600" dirty="0">
                <a:latin typeface="Verdana" panose="020B0604030504040204" pitchFamily="34" charset="0"/>
                <a:ea typeface="Verdana" panose="020B0604030504040204" pitchFamily="34" charset="0"/>
                <a:cs typeface="Verdana" panose="020B0604030504040204" pitchFamily="34" charset="0"/>
              </a:rPr>
            </a:br>
            <a:r>
              <a:rPr lang="en-US" sz="1600" dirty="0">
                <a:latin typeface="Verdana" panose="020B0604030504040204" pitchFamily="34" charset="0"/>
                <a:ea typeface="Verdana" panose="020B0604030504040204" pitchFamily="34" charset="0"/>
                <a:cs typeface="Verdana" panose="020B0604030504040204" pitchFamily="34" charset="0"/>
              </a:rPr>
              <a:t>Song Dynasty (960-1279), hanging scroll, ink on paper, 48.7 x 27.7 cm, National Palace Museum, Taipei</a:t>
            </a:r>
            <a:br>
              <a:rPr lang="en-US" sz="1600" dirty="0">
                <a:latin typeface="Verdana" panose="020B0604030504040204" pitchFamily="34" charset="0"/>
                <a:ea typeface="Verdana" panose="020B0604030504040204" pitchFamily="34" charset="0"/>
                <a:cs typeface="Verdana" panose="020B0604030504040204" pitchFamily="34" charset="0"/>
              </a:rPr>
            </a:br>
            <a:br>
              <a:rPr lang="en-US" sz="1600" dirty="0">
                <a:latin typeface="Verdana" panose="020B0604030504040204" pitchFamily="34" charset="0"/>
                <a:ea typeface="Verdana" panose="020B0604030504040204" pitchFamily="34" charset="0"/>
                <a:cs typeface="Verdana" panose="020B0604030504040204" pitchFamily="34" charset="0"/>
              </a:rPr>
            </a:br>
            <a:r>
              <a:rPr lang="en-US" sz="1600" dirty="0">
                <a:latin typeface="Verdana" panose="020B0604030504040204" pitchFamily="34" charset="0"/>
                <a:ea typeface="Verdana" panose="020B0604030504040204" pitchFamily="34" charset="0"/>
                <a:cs typeface="Verdana" panose="020B0604030504040204" pitchFamily="34" charset="0"/>
              </a:rPr>
              <a:t>The “modernism” of Chinese ink painting ca.1200</a:t>
            </a:r>
          </a:p>
        </p:txBody>
      </p:sp>
      <p:pic>
        <p:nvPicPr>
          <p:cNvPr id="3" name="Picture 2"/>
          <p:cNvPicPr>
            <a:picLocks noChangeAspect="1"/>
          </p:cNvPicPr>
          <p:nvPr/>
        </p:nvPicPr>
        <p:blipFill>
          <a:blip r:embed="rId2"/>
          <a:stretch>
            <a:fillRect/>
          </a:stretch>
        </p:blipFill>
        <p:spPr>
          <a:xfrm>
            <a:off x="609600" y="216411"/>
            <a:ext cx="3657600" cy="6412989"/>
          </a:xfrm>
          <a:prstGeom prst="rect">
            <a:avLst/>
          </a:prstGeom>
        </p:spPr>
      </p:pic>
    </p:spTree>
    <p:extLst>
      <p:ext uri="{BB962C8B-B14F-4D97-AF65-F5344CB8AC3E}">
        <p14:creationId xmlns:p14="http://schemas.microsoft.com/office/powerpoint/2010/main" val="197911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1143000"/>
          </a:xfrm>
        </p:spPr>
        <p:txBody>
          <a:bodyPr/>
          <a:lstStyle/>
          <a:p>
            <a:pPr algn="l"/>
            <a:r>
              <a:rPr lang="en-US" sz="1600" b="1" dirty="0">
                <a:latin typeface="Verdana" pitchFamily="34" charset="0"/>
                <a:ea typeface="Verdana" pitchFamily="34" charset="0"/>
                <a:cs typeface="Verdana" pitchFamily="34" charset="0"/>
              </a:rPr>
              <a:t>Sanyu </a:t>
            </a:r>
            <a:r>
              <a:rPr lang="en-US" sz="1600" dirty="0">
                <a:latin typeface="Verdana" pitchFamily="34" charset="0"/>
                <a:ea typeface="Verdana" pitchFamily="34" charset="0"/>
                <a:cs typeface="Verdana" pitchFamily="34" charset="0"/>
              </a:rPr>
              <a:t>(</a:t>
            </a:r>
            <a:r>
              <a:rPr lang="en-US" sz="1600" b="1" dirty="0">
                <a:latin typeface="Verdana" pitchFamily="34" charset="0"/>
                <a:ea typeface="Verdana" pitchFamily="34" charset="0"/>
                <a:cs typeface="Verdana" pitchFamily="34" charset="0"/>
              </a:rPr>
              <a:t>Chang Yu</a:t>
            </a:r>
            <a:r>
              <a:rPr lang="en-US" sz="1600" dirty="0">
                <a:latin typeface="Verdana" pitchFamily="34" charset="0"/>
                <a:ea typeface="Verdana" pitchFamily="34" charset="0"/>
                <a:cs typeface="Verdana" pitchFamily="34" charset="0"/>
              </a:rPr>
              <a:t>, 1901-1966), </a:t>
            </a:r>
            <a:r>
              <a:rPr lang="en-US" sz="1600" i="1" dirty="0">
                <a:latin typeface="Verdana" pitchFamily="34" charset="0"/>
                <a:ea typeface="Verdana" pitchFamily="34" charset="0"/>
                <a:cs typeface="Verdana" pitchFamily="34" charset="0"/>
              </a:rPr>
              <a:t>Two Pink Nudes</a:t>
            </a:r>
            <a:r>
              <a:rPr lang="en-US" sz="1600" dirty="0">
                <a:latin typeface="Verdana" pitchFamily="34" charset="0"/>
                <a:ea typeface="Verdana" pitchFamily="34" charset="0"/>
                <a:cs typeface="Verdana" pitchFamily="34" charset="0"/>
              </a:rPr>
              <a:t>,  oil on canvas, 1929</a:t>
            </a:r>
            <a:br>
              <a:rPr lang="en-US" sz="1600" dirty="0">
                <a:latin typeface="Verdana" pitchFamily="34" charset="0"/>
                <a:ea typeface="Verdana" pitchFamily="34" charset="0"/>
                <a:cs typeface="Verdana" pitchFamily="34" charset="0"/>
              </a:rPr>
            </a:br>
            <a:endParaRPr lang="en-US" sz="1600" dirty="0">
              <a:latin typeface="Verdana" pitchFamily="34" charset="0"/>
              <a:ea typeface="Verdana" pitchFamily="34" charset="0"/>
              <a:cs typeface="Verdana" pitchFamily="34" charset="0"/>
            </a:endParaRPr>
          </a:p>
        </p:txBody>
      </p:sp>
      <p:pic>
        <p:nvPicPr>
          <p:cNvPr id="40964" name="Picture 4" descr="Click to show larger image"/>
          <p:cNvPicPr>
            <a:picLocks noChangeAspect="1" noChangeArrowheads="1"/>
          </p:cNvPicPr>
          <p:nvPr/>
        </p:nvPicPr>
        <p:blipFill>
          <a:blip r:embed="rId2" cstate="print"/>
          <a:srcRect/>
          <a:stretch>
            <a:fillRect/>
          </a:stretch>
        </p:blipFill>
        <p:spPr bwMode="auto">
          <a:xfrm>
            <a:off x="4343400" y="106680"/>
            <a:ext cx="4435298" cy="6675120"/>
          </a:xfrm>
          <a:prstGeom prst="rect">
            <a:avLst/>
          </a:prstGeom>
          <a:noFill/>
        </p:spPr>
      </p:pic>
      <p:sp>
        <p:nvSpPr>
          <p:cNvPr id="5" name="Rectangle 4"/>
          <p:cNvSpPr/>
          <p:nvPr/>
        </p:nvSpPr>
        <p:spPr>
          <a:xfrm>
            <a:off x="304800" y="2133600"/>
            <a:ext cx="4019114" cy="369332"/>
          </a:xfrm>
          <a:prstGeom prst="rect">
            <a:avLst/>
          </a:prstGeom>
        </p:spPr>
        <p:txBody>
          <a:bodyPr wrap="none">
            <a:spAutoFit/>
          </a:bodyPr>
          <a:lstStyle/>
          <a:p>
            <a:r>
              <a:rPr lang="en-US" dirty="0">
                <a:hlinkClick r:id="rId3"/>
              </a:rPr>
              <a:t>http://www.artofsanyu.com/index.php</a:t>
            </a:r>
            <a:r>
              <a:rPr lang="en-US" dirty="0"/>
              <a:t> </a:t>
            </a:r>
          </a:p>
        </p:txBody>
      </p:sp>
    </p:spTree>
    <p:extLst>
      <p:ext uri="{BB962C8B-B14F-4D97-AF65-F5344CB8AC3E}">
        <p14:creationId xmlns:p14="http://schemas.microsoft.com/office/powerpoint/2010/main" val="350837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1341438"/>
          </a:xfrm>
        </p:spPr>
        <p:txBody>
          <a:bodyPr/>
          <a:lstStyle/>
          <a:p>
            <a:pPr algn="l"/>
            <a:r>
              <a:rPr lang="en-US" sz="1600" b="1" dirty="0" err="1">
                <a:latin typeface="Verdana" panose="020B0604030504040204" pitchFamily="34" charset="0"/>
                <a:ea typeface="Verdana" panose="020B0604030504040204" pitchFamily="34" charset="0"/>
                <a:cs typeface="Verdana" panose="020B0604030504040204" pitchFamily="34" charset="0"/>
              </a:rPr>
              <a:t>Sanyu</a:t>
            </a:r>
            <a:r>
              <a:rPr lang="en-US" sz="1600" b="1" dirty="0">
                <a:latin typeface="Verdana" panose="020B0604030504040204" pitchFamily="34" charset="0"/>
                <a:ea typeface="Verdana" panose="020B0604030504040204" pitchFamily="34" charset="0"/>
                <a:cs typeface="Verdana" panose="020B0604030504040204" pitchFamily="34" charset="0"/>
              </a:rPr>
              <a:t> (Chang Yu), </a:t>
            </a:r>
            <a:r>
              <a:rPr lang="en-US" sz="1600" i="1" dirty="0">
                <a:latin typeface="Verdana" panose="020B0604030504040204" pitchFamily="34" charset="0"/>
                <a:ea typeface="Verdana" panose="020B0604030504040204" pitchFamily="34" charset="0"/>
                <a:cs typeface="Verdana" panose="020B0604030504040204" pitchFamily="34" charset="0"/>
              </a:rPr>
              <a:t>Seated Woman</a:t>
            </a:r>
            <a:r>
              <a:rPr lang="en-US" sz="1600" dirty="0">
                <a:latin typeface="Verdana" panose="020B0604030504040204" pitchFamily="34" charset="0"/>
                <a:ea typeface="Verdana" panose="020B0604030504040204" pitchFamily="34" charset="0"/>
                <a:cs typeface="Verdana" panose="020B0604030504040204" pitchFamily="34" charset="0"/>
              </a:rPr>
              <a:t>, 1920-1930, ink and pencil on paper, 59cm x 41.8cm</a:t>
            </a:r>
            <a:br>
              <a:rPr lang="en-US" sz="1600" dirty="0">
                <a:latin typeface="Verdana" panose="020B0604030504040204" pitchFamily="34" charset="0"/>
                <a:ea typeface="Verdana" panose="020B0604030504040204" pitchFamily="34" charset="0"/>
                <a:cs typeface="Verdana" panose="020B0604030504040204" pitchFamily="34" charset="0"/>
              </a:rPr>
            </a:br>
            <a:r>
              <a:rPr lang="en-US" sz="1600" dirty="0">
                <a:latin typeface="Verdana" panose="020B0604030504040204" pitchFamily="34" charset="0"/>
                <a:ea typeface="Verdana" panose="020B0604030504040204" pitchFamily="34" charset="0"/>
                <a:cs typeface="Verdana" panose="020B0604030504040204" pitchFamily="34" charset="0"/>
              </a:rPr>
              <a:t>(right) </a:t>
            </a:r>
            <a:r>
              <a:rPr lang="en-US" sz="1600" b="1" dirty="0">
                <a:latin typeface="Verdana" panose="020B0604030504040204" pitchFamily="34" charset="0"/>
                <a:ea typeface="Verdana" panose="020B0604030504040204" pitchFamily="34" charset="0"/>
                <a:cs typeface="Verdana" panose="020B0604030504040204" pitchFamily="34" charset="0"/>
              </a:rPr>
              <a:t>Henri Matisse</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i="1" dirty="0">
                <a:latin typeface="Verdana" panose="020B0604030504040204" pitchFamily="34" charset="0"/>
                <a:ea typeface="Verdana" panose="020B0604030504040204" pitchFamily="34" charset="0"/>
                <a:cs typeface="Verdana" panose="020B0604030504040204" pitchFamily="34" charset="0"/>
              </a:rPr>
              <a:t>Nude Torso (Claude), </a:t>
            </a:r>
            <a:r>
              <a:rPr lang="en-US" sz="1600" dirty="0">
                <a:latin typeface="Verdana" panose="020B0604030504040204" pitchFamily="34" charset="0"/>
                <a:ea typeface="Verdana" panose="020B0604030504040204" pitchFamily="34" charset="0"/>
                <a:cs typeface="Verdana" panose="020B0604030504040204" pitchFamily="34" charset="0"/>
              </a:rPr>
              <a:t>1950, charcoal on paper, 20 3/4 x 16 in. (52.7 x 40.6 cm)</a:t>
            </a:r>
            <a:br>
              <a:rPr lang="en-US" sz="1600" dirty="0">
                <a:latin typeface="Verdana" panose="020B0604030504040204" pitchFamily="34" charset="0"/>
                <a:ea typeface="Verdana" panose="020B0604030504040204" pitchFamily="34" charset="0"/>
                <a:cs typeface="Verdana" panose="020B0604030504040204" pitchFamily="34" charset="0"/>
              </a:rPr>
            </a:br>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stretch>
            <a:fillRect/>
          </a:stretch>
        </p:blipFill>
        <p:spPr>
          <a:xfrm>
            <a:off x="533400" y="1321837"/>
            <a:ext cx="3724275" cy="5238750"/>
          </a:xfrm>
          <a:prstGeom prst="rect">
            <a:avLst/>
          </a:prstGeom>
        </p:spPr>
      </p:pic>
      <p:pic>
        <p:nvPicPr>
          <p:cNvPr id="4" name="Picture 3"/>
          <p:cNvPicPr>
            <a:picLocks noChangeAspect="1"/>
          </p:cNvPicPr>
          <p:nvPr/>
        </p:nvPicPr>
        <p:blipFill>
          <a:blip r:embed="rId3"/>
          <a:stretch>
            <a:fillRect/>
          </a:stretch>
        </p:blipFill>
        <p:spPr>
          <a:xfrm>
            <a:off x="4867275" y="1318727"/>
            <a:ext cx="4072360" cy="5121177"/>
          </a:xfrm>
          <a:prstGeom prst="rect">
            <a:avLst/>
          </a:prstGeom>
        </p:spPr>
      </p:pic>
    </p:spTree>
    <p:extLst>
      <p:ext uri="{BB962C8B-B14F-4D97-AF65-F5344CB8AC3E}">
        <p14:creationId xmlns:p14="http://schemas.microsoft.com/office/powerpoint/2010/main" val="68074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28480"/>
            <a:ext cx="3276600" cy="1143000"/>
          </a:xfrm>
        </p:spPr>
        <p:txBody>
          <a:bodyPr>
            <a:normAutofit/>
          </a:bodyPr>
          <a:lstStyle/>
          <a:p>
            <a:pPr algn="l"/>
            <a:r>
              <a:rPr lang="en-US" sz="1600" b="1" dirty="0">
                <a:latin typeface="Verdana" pitchFamily="34" charset="0"/>
                <a:ea typeface="Verdana" pitchFamily="34" charset="0"/>
                <a:cs typeface="Verdana" pitchFamily="34" charset="0"/>
              </a:rPr>
              <a:t>Xu Beihong</a:t>
            </a:r>
            <a:r>
              <a:rPr lang="en-US" sz="1600" dirty="0">
                <a:latin typeface="Verdana" pitchFamily="34" charset="0"/>
                <a:ea typeface="Verdana" pitchFamily="34" charset="0"/>
                <a:cs typeface="Verdana" pitchFamily="34" charset="0"/>
              </a:rPr>
              <a:t> (1895- 1953) </a:t>
            </a:r>
            <a:r>
              <a:rPr lang="en-US" sz="1600" i="1" dirty="0">
                <a:latin typeface="Verdana" pitchFamily="34" charset="0"/>
                <a:ea typeface="Verdana" pitchFamily="34" charset="0"/>
                <a:cs typeface="Verdana" pitchFamily="34" charset="0"/>
              </a:rPr>
              <a:t>Self Portrait</a:t>
            </a:r>
            <a:r>
              <a:rPr lang="en-US" sz="1600" dirty="0">
                <a:latin typeface="Verdana" pitchFamily="34" charset="0"/>
                <a:ea typeface="Verdana" pitchFamily="34" charset="0"/>
                <a:cs typeface="Verdana" pitchFamily="34" charset="0"/>
              </a:rPr>
              <a:t>, compressed charcoal on paper, n/d (1920s)</a:t>
            </a:r>
          </a:p>
        </p:txBody>
      </p:sp>
      <p:pic>
        <p:nvPicPr>
          <p:cNvPr id="27650" name="Picture 2" descr="Self-Portrait"/>
          <p:cNvPicPr>
            <a:picLocks noChangeAspect="1" noChangeArrowheads="1"/>
          </p:cNvPicPr>
          <p:nvPr/>
        </p:nvPicPr>
        <p:blipFill>
          <a:blip r:embed="rId2" cstate="print"/>
          <a:srcRect/>
          <a:stretch>
            <a:fillRect/>
          </a:stretch>
        </p:blipFill>
        <p:spPr bwMode="auto">
          <a:xfrm>
            <a:off x="762000" y="391973"/>
            <a:ext cx="3124200" cy="4573829"/>
          </a:xfrm>
          <a:prstGeom prst="rect">
            <a:avLst/>
          </a:prstGeom>
          <a:noFill/>
        </p:spPr>
      </p:pic>
      <p:sp>
        <p:nvSpPr>
          <p:cNvPr id="3" name="Rectangle 2"/>
          <p:cNvSpPr/>
          <p:nvPr/>
        </p:nvSpPr>
        <p:spPr>
          <a:xfrm>
            <a:off x="4267200" y="3032879"/>
            <a:ext cx="4724400" cy="3139321"/>
          </a:xfrm>
          <a:prstGeom prst="rect">
            <a:avLst/>
          </a:prstGeom>
        </p:spPr>
        <p:txBody>
          <a:bodyPr wrap="square">
            <a:spAutoFit/>
          </a:bodyPr>
          <a:lstStyle/>
          <a:p>
            <a:r>
              <a:rPr lang="en-US" dirty="0"/>
              <a:t>Xu </a:t>
            </a:r>
            <a:r>
              <a:rPr lang="en-US" dirty="0" err="1"/>
              <a:t>Beihong</a:t>
            </a:r>
            <a:r>
              <a:rPr lang="en-US" dirty="0"/>
              <a:t> traveled to Tokyo in 1917 to study arts. Beginning in 1919, Xu studied oil painting and drawing in Paris at the </a:t>
            </a:r>
            <a:r>
              <a:rPr lang="en-US" dirty="0" err="1"/>
              <a:t>École</a:t>
            </a:r>
            <a:r>
              <a:rPr lang="en-US" dirty="0"/>
              <a:t> </a:t>
            </a:r>
            <a:r>
              <a:rPr lang="en-US" dirty="0" err="1"/>
              <a:t>Nationale</a:t>
            </a:r>
            <a:r>
              <a:rPr lang="en-US" dirty="0"/>
              <a:t> </a:t>
            </a:r>
            <a:r>
              <a:rPr lang="en-US" dirty="0" err="1"/>
              <a:t>Supérieure</a:t>
            </a:r>
            <a:r>
              <a:rPr lang="en-US" dirty="0"/>
              <a:t> des Beaux-Arts. He came back to China in 1927. </a:t>
            </a:r>
          </a:p>
          <a:p>
            <a:endParaRPr lang="en-US" dirty="0"/>
          </a:p>
          <a:p>
            <a:r>
              <a:rPr lang="en-US" dirty="0"/>
              <a:t>Xu </a:t>
            </a:r>
            <a:r>
              <a:rPr lang="en-US" dirty="0" err="1"/>
              <a:t>Beihong</a:t>
            </a:r>
            <a:r>
              <a:rPr lang="en-US" dirty="0"/>
              <a:t> is widely considered the ‘‘founding father’’ of modern Chinese (“indigenous”) painting, including the mainstream Socialist Realist painting prescribed by Mao.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1800" dirty="0" err="1">
                <a:latin typeface="Verdana" panose="020B0604030504040204" pitchFamily="34" charset="0"/>
                <a:ea typeface="Verdana" panose="020B0604030504040204" pitchFamily="34" charset="0"/>
                <a:cs typeface="Verdana" panose="020B0604030504040204" pitchFamily="34" charset="0"/>
              </a:rPr>
              <a:t>Sanyu</a:t>
            </a:r>
            <a:r>
              <a:rPr lang="en-US" sz="1800" dirty="0">
                <a:latin typeface="Verdana" panose="020B0604030504040204" pitchFamily="34" charset="0"/>
                <a:ea typeface="Verdana" panose="020B0604030504040204" pitchFamily="34" charset="0"/>
                <a:cs typeface="Verdana" panose="020B0604030504040204" pitchFamily="34" charset="0"/>
              </a:rPr>
              <a:t> (Chang Yu), </a:t>
            </a:r>
            <a:r>
              <a:rPr lang="en-US" sz="1800" i="1" dirty="0">
                <a:latin typeface="Verdana" panose="020B0604030504040204" pitchFamily="34" charset="0"/>
                <a:ea typeface="Verdana" panose="020B0604030504040204" pitchFamily="34" charset="0"/>
                <a:cs typeface="Verdana" panose="020B0604030504040204" pitchFamily="34" charset="0"/>
              </a:rPr>
              <a:t>Reclining Nude</a:t>
            </a:r>
            <a:r>
              <a:rPr lang="en-US" sz="1800" dirty="0">
                <a:latin typeface="Verdana" panose="020B0604030504040204" pitchFamily="34" charset="0"/>
                <a:ea typeface="Verdana" panose="020B0604030504040204" pitchFamily="34" charset="0"/>
                <a:cs typeface="Verdana" panose="020B0604030504040204" pitchFamily="34" charset="0"/>
              </a:rPr>
              <a:t>, 1930’s, oil on canvas, 81cm x 130cm</a:t>
            </a:r>
          </a:p>
        </p:txBody>
      </p:sp>
      <p:pic>
        <p:nvPicPr>
          <p:cNvPr id="3" name="Picture 2"/>
          <p:cNvPicPr>
            <a:picLocks noChangeAspect="1"/>
          </p:cNvPicPr>
          <p:nvPr/>
        </p:nvPicPr>
        <p:blipFill>
          <a:blip r:embed="rId2"/>
          <a:stretch>
            <a:fillRect/>
          </a:stretch>
        </p:blipFill>
        <p:spPr>
          <a:xfrm>
            <a:off x="1166169" y="1981200"/>
            <a:ext cx="6811662" cy="4200525"/>
          </a:xfrm>
          <a:prstGeom prst="rect">
            <a:avLst/>
          </a:prstGeom>
          <a:ln>
            <a:solidFill>
              <a:schemeClr val="tx1"/>
            </a:solidFill>
          </a:ln>
        </p:spPr>
      </p:pic>
    </p:spTree>
    <p:extLst>
      <p:ext uri="{BB962C8B-B14F-4D97-AF65-F5344CB8AC3E}">
        <p14:creationId xmlns:p14="http://schemas.microsoft.com/office/powerpoint/2010/main" val="41104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5400"/>
            <a:ext cx="3810000" cy="1143000"/>
          </a:xfrm>
        </p:spPr>
        <p:txBody>
          <a:bodyPr>
            <a:normAutofit/>
          </a:bodyPr>
          <a:lstStyle/>
          <a:p>
            <a:pPr algn="l"/>
            <a:r>
              <a:rPr lang="en-US" sz="1600" b="1" dirty="0">
                <a:latin typeface="Verdana" pitchFamily="34" charset="0"/>
                <a:ea typeface="Verdana" pitchFamily="34" charset="0"/>
                <a:cs typeface="Verdana" pitchFamily="34" charset="0"/>
              </a:rPr>
              <a:t>Xu Beihong</a:t>
            </a:r>
            <a:r>
              <a:rPr lang="en-US" sz="1600" dirty="0">
                <a:latin typeface="Verdana" pitchFamily="34" charset="0"/>
                <a:ea typeface="Verdana" pitchFamily="34" charset="0"/>
                <a:cs typeface="Verdana" pitchFamily="34" charset="0"/>
              </a:rPr>
              <a:t>, (above) Nude Study, charcoal and white chalk on paper, 1924</a:t>
            </a:r>
            <a:br>
              <a:rPr lang="en-US" sz="1600" dirty="0">
                <a:latin typeface="Verdana" pitchFamily="34" charset="0"/>
                <a:ea typeface="Verdana" pitchFamily="34" charset="0"/>
                <a:cs typeface="Verdana" pitchFamily="34" charset="0"/>
              </a:rPr>
            </a:br>
            <a:r>
              <a:rPr lang="en-US" sz="1600" dirty="0">
                <a:latin typeface="Verdana" pitchFamily="34" charset="0"/>
                <a:ea typeface="Verdana" pitchFamily="34" charset="0"/>
                <a:cs typeface="Verdana" pitchFamily="34" charset="0"/>
              </a:rPr>
              <a:t>(left) </a:t>
            </a:r>
            <a:r>
              <a:rPr lang="en-US" sz="1600" i="1" dirty="0">
                <a:latin typeface="Verdana" pitchFamily="34" charset="0"/>
                <a:ea typeface="Verdana" pitchFamily="34" charset="0"/>
                <a:cs typeface="Verdana" pitchFamily="34" charset="0"/>
              </a:rPr>
              <a:t>Bathing</a:t>
            </a:r>
            <a:r>
              <a:rPr lang="en-US" sz="1600" dirty="0">
                <a:latin typeface="Verdana" pitchFamily="34" charset="0"/>
                <a:ea typeface="Verdana" pitchFamily="34" charset="0"/>
                <a:cs typeface="Verdana" pitchFamily="34" charset="0"/>
              </a:rPr>
              <a:t>, oil on canvas, 1924</a:t>
            </a:r>
          </a:p>
        </p:txBody>
      </p:sp>
      <p:pic>
        <p:nvPicPr>
          <p:cNvPr id="1026" name="Picture 2" descr="http://www.polypm.com.cn/pic/200701/20070119053251131.jpg"/>
          <p:cNvPicPr>
            <a:picLocks noChangeAspect="1" noChangeArrowheads="1"/>
          </p:cNvPicPr>
          <p:nvPr/>
        </p:nvPicPr>
        <p:blipFill>
          <a:blip r:embed="rId2" cstate="print"/>
          <a:srcRect/>
          <a:stretch>
            <a:fillRect/>
          </a:stretch>
        </p:blipFill>
        <p:spPr bwMode="auto">
          <a:xfrm>
            <a:off x="4648200" y="381000"/>
            <a:ext cx="3810000" cy="5876925"/>
          </a:xfrm>
          <a:prstGeom prst="rect">
            <a:avLst/>
          </a:prstGeom>
          <a:noFill/>
          <a:ln>
            <a:solidFill>
              <a:schemeClr val="tx1"/>
            </a:solidFill>
          </a:ln>
        </p:spPr>
      </p:pic>
      <p:pic>
        <p:nvPicPr>
          <p:cNvPr id="1028" name="Picture 4" descr="1924"/>
          <p:cNvPicPr>
            <a:picLocks noChangeAspect="1" noChangeArrowheads="1"/>
          </p:cNvPicPr>
          <p:nvPr/>
        </p:nvPicPr>
        <p:blipFill>
          <a:blip r:embed="rId3" cstate="print"/>
          <a:srcRect/>
          <a:stretch>
            <a:fillRect/>
          </a:stretch>
        </p:blipFill>
        <p:spPr bwMode="auto">
          <a:xfrm>
            <a:off x="685800" y="457200"/>
            <a:ext cx="2976775" cy="448056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2895600"/>
            <a:ext cx="3124200" cy="3230562"/>
          </a:xfrm>
        </p:spPr>
        <p:txBody>
          <a:bodyPr>
            <a:normAutofit/>
          </a:bodyPr>
          <a:lstStyle/>
          <a:p>
            <a:pPr algn="l"/>
            <a:r>
              <a:rPr lang="en-US" sz="1600" b="1" dirty="0">
                <a:latin typeface="Verdana" pitchFamily="34" charset="0"/>
                <a:ea typeface="Verdana" pitchFamily="34" charset="0"/>
                <a:cs typeface="Verdana" pitchFamily="34" charset="0"/>
              </a:rPr>
              <a:t>Xu Beihong, </a:t>
            </a:r>
            <a:r>
              <a:rPr lang="en-US" sz="1600" i="1" dirty="0">
                <a:latin typeface="Verdana" pitchFamily="34" charset="0"/>
                <a:ea typeface="Verdana" pitchFamily="34" charset="0"/>
                <a:cs typeface="Verdana" pitchFamily="34" charset="0"/>
              </a:rPr>
              <a:t>Portrait of Jenny, </a:t>
            </a:r>
            <a:r>
              <a:rPr lang="en-US" sz="1600" dirty="0">
                <a:latin typeface="Verdana" pitchFamily="34" charset="0"/>
                <a:ea typeface="Verdana" pitchFamily="34" charset="0"/>
                <a:cs typeface="Verdana" pitchFamily="34" charset="0"/>
              </a:rPr>
              <a:t>oil on canvas, 1939.</a:t>
            </a:r>
            <a:br>
              <a:rPr lang="en-US" sz="1600" dirty="0">
                <a:latin typeface="Verdana" pitchFamily="34" charset="0"/>
                <a:ea typeface="Verdana" pitchFamily="34" charset="0"/>
                <a:cs typeface="Verdana" pitchFamily="34" charset="0"/>
              </a:rPr>
            </a:br>
            <a:br>
              <a:rPr lang="en-US" sz="1600" dirty="0">
                <a:latin typeface="Verdana" pitchFamily="34" charset="0"/>
                <a:ea typeface="Verdana" pitchFamily="34" charset="0"/>
                <a:cs typeface="Verdana" pitchFamily="34" charset="0"/>
              </a:rPr>
            </a:br>
            <a:r>
              <a:rPr lang="en-US" sz="1600" dirty="0">
                <a:latin typeface="Verdana" pitchFamily="34" charset="0"/>
                <a:ea typeface="Verdana" pitchFamily="34" charset="0"/>
                <a:cs typeface="Verdana" pitchFamily="34" charset="0"/>
              </a:rPr>
              <a:t>Jenny was a Cantonese dance hostess from Singapore. This painting was commissioned by the vice-consul of Belgium to Singapore.</a:t>
            </a:r>
          </a:p>
        </p:txBody>
      </p:sp>
      <p:pic>
        <p:nvPicPr>
          <p:cNvPr id="2050" name="Picture 2" descr="http://upload.wikimedia.org/wikipedia/commons/f/f8/XuBeiHongJenny.jpg"/>
          <p:cNvPicPr>
            <a:picLocks noChangeAspect="1" noChangeArrowheads="1"/>
          </p:cNvPicPr>
          <p:nvPr/>
        </p:nvPicPr>
        <p:blipFill>
          <a:blip r:embed="rId2" cstate="print"/>
          <a:srcRect l="13913" t="12324" r="15130" b="11485"/>
          <a:stretch>
            <a:fillRect/>
          </a:stretch>
        </p:blipFill>
        <p:spPr bwMode="auto">
          <a:xfrm>
            <a:off x="1143000" y="838200"/>
            <a:ext cx="3886200" cy="5181600"/>
          </a:xfrm>
          <a:prstGeom prst="rect">
            <a:avLst/>
          </a:prstGeom>
          <a:noFill/>
          <a:ln>
            <a:solidFill>
              <a:schemeClr val="tx1"/>
            </a:solidFill>
          </a:ln>
        </p:spPr>
      </p:pic>
    </p:spTree>
    <p:extLst>
      <p:ext uri="{BB962C8B-B14F-4D97-AF65-F5344CB8AC3E}">
        <p14:creationId xmlns:p14="http://schemas.microsoft.com/office/powerpoint/2010/main" val="217007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600" b="1" dirty="0">
                <a:latin typeface="Verdana" pitchFamily="34" charset="0"/>
                <a:ea typeface="Verdana" pitchFamily="34" charset="0"/>
                <a:cs typeface="Verdana" pitchFamily="34" charset="0"/>
              </a:rPr>
              <a:t>Xu Beihong </a:t>
            </a:r>
            <a:r>
              <a:rPr lang="en-US" sz="1600" dirty="0">
                <a:latin typeface="Verdana" pitchFamily="34" charset="0"/>
                <a:ea typeface="Verdana" pitchFamily="34" charset="0"/>
                <a:cs typeface="Verdana" pitchFamily="34" charset="0"/>
              </a:rPr>
              <a:t>museum, Beijing, showing 1200 of his artworks, </a:t>
            </a:r>
            <a:br>
              <a:rPr lang="en-US" sz="1600" dirty="0">
                <a:latin typeface="Verdana" pitchFamily="34" charset="0"/>
                <a:ea typeface="Verdana" pitchFamily="34" charset="0"/>
                <a:cs typeface="Verdana" pitchFamily="34" charset="0"/>
              </a:rPr>
            </a:br>
            <a:r>
              <a:rPr lang="en-US" sz="1600" dirty="0">
                <a:latin typeface="Verdana" pitchFamily="34" charset="0"/>
                <a:ea typeface="Verdana" pitchFamily="34" charset="0"/>
                <a:cs typeface="Verdana" pitchFamily="34" charset="0"/>
              </a:rPr>
              <a:t>including here, </a:t>
            </a:r>
            <a:r>
              <a:rPr lang="en-US" sz="1600" i="1" dirty="0">
                <a:latin typeface="Verdana" pitchFamily="34" charset="0"/>
                <a:ea typeface="Verdana" pitchFamily="34" charset="0"/>
                <a:cs typeface="Verdana" pitchFamily="34" charset="0"/>
              </a:rPr>
              <a:t>Foolish Old Man Moved Mountains </a:t>
            </a:r>
            <a:r>
              <a:rPr lang="en-US" sz="1600" dirty="0">
                <a:latin typeface="Verdana" pitchFamily="34" charset="0"/>
                <a:ea typeface="Verdana" pitchFamily="34" charset="0"/>
                <a:cs typeface="Verdana" pitchFamily="34" charset="0"/>
              </a:rPr>
              <a:t>on left and his signature </a:t>
            </a:r>
            <a:br>
              <a:rPr lang="en-US" sz="1600" dirty="0">
                <a:latin typeface="Verdana" pitchFamily="34" charset="0"/>
                <a:ea typeface="Verdana" pitchFamily="34" charset="0"/>
                <a:cs typeface="Verdana" pitchFamily="34" charset="0"/>
              </a:rPr>
            </a:br>
            <a:r>
              <a:rPr lang="en-US" sz="1600" dirty="0">
                <a:latin typeface="Verdana" pitchFamily="34" charset="0"/>
                <a:ea typeface="Verdana" pitchFamily="34" charset="0"/>
                <a:cs typeface="Verdana" pitchFamily="34" charset="0"/>
              </a:rPr>
              <a:t>horse and other animal paintings on right.</a:t>
            </a:r>
          </a:p>
        </p:txBody>
      </p:sp>
      <p:pic>
        <p:nvPicPr>
          <p:cNvPr id="19458" name="Picture 2" descr="http://www.tour-beijing.com/museums_guide/Xu%20Beihong%20Museum.jpg"/>
          <p:cNvPicPr>
            <a:picLocks noChangeAspect="1" noChangeArrowheads="1"/>
          </p:cNvPicPr>
          <p:nvPr/>
        </p:nvPicPr>
        <p:blipFill>
          <a:blip r:embed="rId2" cstate="print"/>
          <a:srcRect/>
          <a:stretch>
            <a:fillRect/>
          </a:stretch>
        </p:blipFill>
        <p:spPr bwMode="auto">
          <a:xfrm>
            <a:off x="533400" y="1905000"/>
            <a:ext cx="4933950" cy="3695701"/>
          </a:xfrm>
          <a:prstGeom prst="rect">
            <a:avLst/>
          </a:prstGeom>
          <a:noFill/>
        </p:spPr>
      </p:pic>
      <p:pic>
        <p:nvPicPr>
          <p:cNvPr id="19460" name="Picture 4" descr="http://www.people.com.cn/mediafile/pic/20100806/56/9643127716111884928.jpg"/>
          <p:cNvPicPr>
            <a:picLocks noChangeAspect="1" noChangeArrowheads="1"/>
          </p:cNvPicPr>
          <p:nvPr/>
        </p:nvPicPr>
        <p:blipFill>
          <a:blip r:embed="rId3" cstate="print"/>
          <a:srcRect/>
          <a:stretch>
            <a:fillRect/>
          </a:stretch>
        </p:blipFill>
        <p:spPr bwMode="auto">
          <a:xfrm>
            <a:off x="5562600" y="2438400"/>
            <a:ext cx="3126263" cy="2103120"/>
          </a:xfrm>
          <a:prstGeom prst="rect">
            <a:avLst/>
          </a:prstGeom>
          <a:noFill/>
        </p:spPr>
      </p:pic>
      <p:sp>
        <p:nvSpPr>
          <p:cNvPr id="5" name="Rectangle 4"/>
          <p:cNvSpPr/>
          <p:nvPr/>
        </p:nvSpPr>
        <p:spPr>
          <a:xfrm>
            <a:off x="1447800" y="5943600"/>
            <a:ext cx="6629400" cy="369332"/>
          </a:xfrm>
          <a:prstGeom prst="rect">
            <a:avLst/>
          </a:prstGeom>
        </p:spPr>
        <p:txBody>
          <a:bodyPr wrap="square">
            <a:spAutoFit/>
          </a:bodyPr>
          <a:lstStyle/>
          <a:p>
            <a:r>
              <a:rPr lang="en-US" dirty="0">
                <a:hlinkClick r:id="rId4"/>
              </a:rPr>
              <a:t>http://kaichang.typepad.com/photos/xu_beihong/index.html</a:t>
            </a:r>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600" b="1" dirty="0">
                <a:latin typeface="Verdana" pitchFamily="34" charset="0"/>
                <a:ea typeface="Verdana" pitchFamily="34" charset="0"/>
                <a:cs typeface="Verdana" pitchFamily="34" charset="0"/>
              </a:rPr>
              <a:t>Xu Beihong</a:t>
            </a:r>
            <a:r>
              <a:rPr lang="en-US" sz="1600" dirty="0">
                <a:latin typeface="Verdana" pitchFamily="34" charset="0"/>
                <a:ea typeface="Verdana" pitchFamily="34" charset="0"/>
                <a:cs typeface="Verdana" pitchFamily="34" charset="0"/>
              </a:rPr>
              <a:t>, </a:t>
            </a:r>
            <a:r>
              <a:rPr lang="en-US" sz="1600" i="1" dirty="0">
                <a:latin typeface="Verdana" pitchFamily="34" charset="0"/>
                <a:ea typeface="Verdana" pitchFamily="34" charset="0"/>
                <a:cs typeface="Verdana" pitchFamily="34" charset="0"/>
              </a:rPr>
              <a:t>Tian Heng and His Five Hundred Warriors</a:t>
            </a:r>
            <a:r>
              <a:rPr lang="en-US" sz="1600" dirty="0">
                <a:latin typeface="Verdana" pitchFamily="34" charset="0"/>
                <a:ea typeface="Verdana" pitchFamily="34" charset="0"/>
                <a:cs typeface="Verdana" pitchFamily="34" charset="0"/>
              </a:rPr>
              <a:t>, 1928-1930. The Xu Beihong Memorial Museum.  Xu Beihong returned to China in 1927</a:t>
            </a:r>
          </a:p>
        </p:txBody>
      </p:sp>
      <p:pic>
        <p:nvPicPr>
          <p:cNvPr id="3" name="Picture 2"/>
          <p:cNvPicPr>
            <a:picLocks noChangeAspect="1"/>
          </p:cNvPicPr>
          <p:nvPr/>
        </p:nvPicPr>
        <p:blipFill>
          <a:blip r:embed="rId2"/>
          <a:stretch>
            <a:fillRect/>
          </a:stretch>
        </p:blipFill>
        <p:spPr>
          <a:xfrm>
            <a:off x="1110853" y="1828800"/>
            <a:ext cx="6922293" cy="3886200"/>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257800"/>
            <a:ext cx="3810000" cy="1143000"/>
          </a:xfrm>
        </p:spPr>
        <p:txBody>
          <a:bodyPr>
            <a:normAutofit/>
          </a:bodyPr>
          <a:lstStyle/>
          <a:p>
            <a:pPr algn="l"/>
            <a:r>
              <a:rPr lang="en-US" sz="1600" b="1" dirty="0">
                <a:latin typeface="Verdana" pitchFamily="34" charset="0"/>
                <a:ea typeface="Verdana" pitchFamily="34" charset="0"/>
                <a:cs typeface="Verdana" pitchFamily="34" charset="0"/>
              </a:rPr>
              <a:t>Xu Beihong</a:t>
            </a:r>
            <a:r>
              <a:rPr lang="en-US" sz="1600" dirty="0">
                <a:latin typeface="Verdana" pitchFamily="34" charset="0"/>
                <a:ea typeface="Verdana" pitchFamily="34" charset="0"/>
                <a:cs typeface="Verdana" pitchFamily="34" charset="0"/>
              </a:rPr>
              <a:t>, </a:t>
            </a:r>
            <a:r>
              <a:rPr lang="en-US" sz="1600" i="1" dirty="0">
                <a:latin typeface="Verdana" pitchFamily="34" charset="0"/>
                <a:ea typeface="Verdana" pitchFamily="34" charset="0"/>
                <a:cs typeface="Verdana" pitchFamily="34" charset="0"/>
              </a:rPr>
              <a:t>Two Horses under Tall Tree</a:t>
            </a:r>
            <a:r>
              <a:rPr lang="en-US" sz="1600" dirty="0">
                <a:latin typeface="Verdana" pitchFamily="34" charset="0"/>
                <a:ea typeface="Verdana" pitchFamily="34" charset="0"/>
                <a:cs typeface="Verdana" pitchFamily="34" charset="0"/>
              </a:rPr>
              <a:t>, 1937, ink and color on paper, 131 x 77 cm </a:t>
            </a:r>
          </a:p>
        </p:txBody>
      </p:sp>
      <p:pic>
        <p:nvPicPr>
          <p:cNvPr id="26626" name="Picture 2" descr="1938"/>
          <p:cNvPicPr>
            <a:picLocks noChangeAspect="1" noChangeArrowheads="1"/>
          </p:cNvPicPr>
          <p:nvPr/>
        </p:nvPicPr>
        <p:blipFill>
          <a:blip r:embed="rId2" cstate="print"/>
          <a:srcRect/>
          <a:stretch>
            <a:fillRect/>
          </a:stretch>
        </p:blipFill>
        <p:spPr bwMode="auto">
          <a:xfrm>
            <a:off x="4419600" y="76200"/>
            <a:ext cx="3979207" cy="66751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2133600" cy="3687762"/>
          </a:xfrm>
        </p:spPr>
        <p:txBody>
          <a:bodyPr>
            <a:normAutofit/>
          </a:bodyPr>
          <a:lstStyle/>
          <a:p>
            <a:pPr algn="l"/>
            <a:r>
              <a:rPr lang="en-US" sz="1600" b="1" dirty="0">
                <a:latin typeface="Verdana" pitchFamily="34" charset="0"/>
                <a:ea typeface="Verdana" pitchFamily="34" charset="0"/>
                <a:cs typeface="Verdana" pitchFamily="34" charset="0"/>
              </a:rPr>
              <a:t>Xu Beihong</a:t>
            </a:r>
            <a:r>
              <a:rPr lang="en-US" sz="1600" dirty="0">
                <a:latin typeface="Verdana" pitchFamily="34" charset="0"/>
                <a:ea typeface="Verdana" pitchFamily="34" charset="0"/>
                <a:cs typeface="Verdana" pitchFamily="34" charset="0"/>
              </a:rPr>
              <a:t>, </a:t>
            </a:r>
            <a:r>
              <a:rPr lang="en-US" sz="1600" i="1" dirty="0">
                <a:latin typeface="Verdana" pitchFamily="34" charset="0"/>
                <a:ea typeface="Verdana" pitchFamily="34" charset="0"/>
                <a:cs typeface="Verdana" pitchFamily="34" charset="0"/>
              </a:rPr>
              <a:t>Rabindranath Tagore</a:t>
            </a:r>
            <a:r>
              <a:rPr lang="en-US" sz="1600" dirty="0">
                <a:latin typeface="Verdana" pitchFamily="34" charset="0"/>
                <a:ea typeface="Verdana" pitchFamily="34" charset="0"/>
                <a:cs typeface="Verdana" pitchFamily="34" charset="0"/>
              </a:rPr>
              <a:t>, ink and color on paper, 1940</a:t>
            </a:r>
            <a:br>
              <a:rPr lang="en-US" sz="1600" dirty="0">
                <a:latin typeface="Verdana" pitchFamily="34" charset="0"/>
                <a:ea typeface="Verdana" pitchFamily="34" charset="0"/>
                <a:cs typeface="Verdana" pitchFamily="34" charset="0"/>
              </a:rPr>
            </a:br>
            <a:br>
              <a:rPr lang="en-US" sz="1600" dirty="0">
                <a:latin typeface="Verdana" pitchFamily="34" charset="0"/>
                <a:ea typeface="Verdana" pitchFamily="34" charset="0"/>
                <a:cs typeface="Verdana" pitchFamily="34" charset="0"/>
              </a:rPr>
            </a:br>
            <a:r>
              <a:rPr lang="en-US" sz="1600" dirty="0">
                <a:latin typeface="Verdana" pitchFamily="34" charset="0"/>
                <a:ea typeface="Verdana" pitchFamily="34" charset="0"/>
                <a:cs typeface="Verdana" pitchFamily="34" charset="0"/>
              </a:rPr>
              <a:t>Would they have agreed about modern art?</a:t>
            </a:r>
          </a:p>
        </p:txBody>
      </p:sp>
      <p:pic>
        <p:nvPicPr>
          <p:cNvPr id="24578" name="Picture 2" descr="1940"/>
          <p:cNvPicPr>
            <a:picLocks noChangeAspect="1" noChangeArrowheads="1"/>
          </p:cNvPicPr>
          <p:nvPr/>
        </p:nvPicPr>
        <p:blipFill>
          <a:blip r:embed="rId2" cstate="print"/>
          <a:srcRect/>
          <a:stretch>
            <a:fillRect/>
          </a:stretch>
        </p:blipFill>
        <p:spPr bwMode="auto">
          <a:xfrm>
            <a:off x="2590800" y="304800"/>
            <a:ext cx="6096000" cy="6267451"/>
          </a:xfrm>
          <a:prstGeom prst="rect">
            <a:avLst/>
          </a:prstGeom>
          <a:noFill/>
          <a:ln>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19600"/>
            <a:ext cx="2438400" cy="1752600"/>
          </a:xfrm>
        </p:spPr>
        <p:txBody>
          <a:bodyPr>
            <a:normAutofit/>
          </a:bodyPr>
          <a:lstStyle/>
          <a:p>
            <a:pPr algn="l"/>
            <a:r>
              <a:rPr lang="en-US" sz="1800" b="1" dirty="0">
                <a:latin typeface="Verdana" pitchFamily="34" charset="0"/>
                <a:ea typeface="Verdana" pitchFamily="34" charset="0"/>
                <a:cs typeface="Verdana" pitchFamily="34" charset="0"/>
              </a:rPr>
              <a:t>Lin Fengmian </a:t>
            </a:r>
            <a:r>
              <a:rPr lang="en-US" sz="1800" dirty="0">
                <a:latin typeface="Verdana" pitchFamily="34" charset="0"/>
                <a:ea typeface="Verdana" pitchFamily="34" charset="0"/>
                <a:cs typeface="Verdana" pitchFamily="34" charset="0"/>
              </a:rPr>
              <a:t>(1900-1991), </a:t>
            </a:r>
            <a:r>
              <a:rPr lang="en-US" sz="1800" i="1" dirty="0">
                <a:latin typeface="Verdana" pitchFamily="34" charset="0"/>
                <a:ea typeface="Verdana" pitchFamily="34" charset="0"/>
                <a:cs typeface="Verdana" pitchFamily="34" charset="0"/>
              </a:rPr>
              <a:t>Autumn in Jiangnan, </a:t>
            </a:r>
            <a:r>
              <a:rPr lang="en-US" sz="1800" dirty="0">
                <a:latin typeface="Verdana" pitchFamily="34" charset="0"/>
                <a:ea typeface="Verdana" pitchFamily="34" charset="0"/>
                <a:cs typeface="Verdana" pitchFamily="34" charset="0"/>
              </a:rPr>
              <a:t>n/d, ink on paper</a:t>
            </a:r>
            <a:br>
              <a:rPr lang="en-US" sz="1600" i="1" dirty="0">
                <a:latin typeface="Verdana" pitchFamily="34" charset="0"/>
                <a:ea typeface="Verdana" pitchFamily="34" charset="0"/>
                <a:cs typeface="Verdana" pitchFamily="34" charset="0"/>
              </a:rPr>
            </a:br>
            <a:endParaRPr lang="en-US" sz="1600" dirty="0">
              <a:latin typeface="Verdana" pitchFamily="34" charset="0"/>
              <a:ea typeface="Verdana" pitchFamily="34" charset="0"/>
              <a:cs typeface="Verdana" pitchFamily="34" charset="0"/>
            </a:endParaRPr>
          </a:p>
        </p:txBody>
      </p:sp>
      <p:pic>
        <p:nvPicPr>
          <p:cNvPr id="1026" name="Picture 2" descr="http://www.chinaonlinemuseum.com/resources/Painting/LinFengmian/landscape-1.jpg"/>
          <p:cNvPicPr>
            <a:picLocks noChangeAspect="1" noChangeArrowheads="1"/>
          </p:cNvPicPr>
          <p:nvPr/>
        </p:nvPicPr>
        <p:blipFill>
          <a:blip r:embed="rId2" cstate="print"/>
          <a:srcRect/>
          <a:stretch>
            <a:fillRect/>
          </a:stretch>
        </p:blipFill>
        <p:spPr bwMode="auto">
          <a:xfrm>
            <a:off x="2971800" y="76200"/>
            <a:ext cx="5901708" cy="6583680"/>
          </a:xfrm>
          <a:prstGeom prst="rect">
            <a:avLst/>
          </a:prstGeom>
          <a:noFill/>
          <a:ln>
            <a:solidFill>
              <a:schemeClr val="tx1"/>
            </a:solidFill>
          </a:ln>
        </p:spPr>
      </p:pic>
    </p:spTree>
  </p:cSld>
  <p:clrMapOvr>
    <a:masterClrMapping/>
  </p:clrMapOvr>
</p:sld>
</file>

<file path=ppt/theme/theme1.xml><?xml version="1.0" encoding="utf-8"?>
<a:theme xmlns:a="http://schemas.openxmlformats.org/drawingml/2006/main" name="Elaine's first">
  <a:themeElements>
    <a:clrScheme name="Default Design 13">
      <a:dk1>
        <a:srgbClr val="336699"/>
      </a:dk1>
      <a:lt1>
        <a:srgbClr val="FFFFFF"/>
      </a:lt1>
      <a:dk2>
        <a:srgbClr val="333333"/>
      </a:dk2>
      <a:lt2>
        <a:srgbClr val="E3EBF1"/>
      </a:lt2>
      <a:accent1>
        <a:srgbClr val="003399"/>
      </a:accent1>
      <a:accent2>
        <a:srgbClr val="468A4B"/>
      </a:accent2>
      <a:accent3>
        <a:srgbClr val="ADADAD"/>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333333"/>
        </a:dk2>
        <a:lt2>
          <a:srgbClr val="E3EBF1"/>
        </a:lt2>
        <a:accent1>
          <a:srgbClr val="003399"/>
        </a:accent1>
        <a:accent2>
          <a:srgbClr val="468A4B"/>
        </a:accent2>
        <a:accent3>
          <a:srgbClr val="ADADAD"/>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Elaine's first</Template>
  <TotalTime>1161</TotalTime>
  <Words>814</Words>
  <Application>Microsoft Office PowerPoint</Application>
  <PresentationFormat>On-screen Show (4:3)</PresentationFormat>
  <Paragraphs>28</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Verdana</vt:lpstr>
      <vt:lpstr>Elaine's first</vt:lpstr>
      <vt:lpstr>Modern China</vt:lpstr>
      <vt:lpstr>Xu Beihong (1895- 1953) Self Portrait, compressed charcoal on paper, n/d (1920s)</vt:lpstr>
      <vt:lpstr>Xu Beihong, (above) Nude Study, charcoal and white chalk on paper, 1924 (left) Bathing, oil on canvas, 1924</vt:lpstr>
      <vt:lpstr>Xu Beihong, Portrait of Jenny, oil on canvas, 1939.  Jenny was a Cantonese dance hostess from Singapore. This painting was commissioned by the vice-consul of Belgium to Singapore.</vt:lpstr>
      <vt:lpstr>Xu Beihong museum, Beijing, showing 1200 of his artworks,  including here, Foolish Old Man Moved Mountains on left and his signature  horse and other animal paintings on right.</vt:lpstr>
      <vt:lpstr>Xu Beihong, Tian Heng and His Five Hundred Warriors, 1928-1930. The Xu Beihong Memorial Museum.  Xu Beihong returned to China in 1927</vt:lpstr>
      <vt:lpstr>Xu Beihong, Two Horses under Tall Tree, 1937, ink and color on paper, 131 x 77 cm </vt:lpstr>
      <vt:lpstr>Xu Beihong, Rabindranath Tagore, ink and color on paper, 1940  Would they have agreed about modern art?</vt:lpstr>
      <vt:lpstr>Lin Fengmian (1900-1991), Autumn in Jiangnan, n/d, ink on paper </vt:lpstr>
      <vt:lpstr>Ni Yide  (1901 - 1970), painter and art critic.  Studied in Japan at Kawabata Art Academy, 1927-30. This photo is from the 1930s. Ni Yide is believed to have died as a result of torture during the Cultural Revolution.</vt:lpstr>
      <vt:lpstr>Ni Yide, Summer, oil on canvas, 1932</vt:lpstr>
      <vt:lpstr>Ni Yide (1901-1970), Nanjing Road (Shanghai), 1947, oil on canvas</vt:lpstr>
      <vt:lpstr>Pang Xunqin (1906-85), Such is Paris, 1931 (lost in 1937)</vt:lpstr>
      <vt:lpstr>Pang Xunqin, Son of the Earth, shown in the final Storm Society exhibition in 1934.   For this work, according to Croizier, he “received threats to his person as well as criticism of the painting”</vt:lpstr>
      <vt:lpstr> Qiu Ti (1906-1958), Still Life, undated (1931-1933), oil on canvas 44 x 53 cm. Shown in the 3rd Storm Society exhibition, 1933. Photo of Qiu Ti painting </vt:lpstr>
      <vt:lpstr>Left: Xu Beihong and Jiang Biwei in Paris, ca. 1923 Right: Peonies by Sanyu, ink and watercolor on paper, 1921, 43.5 x 60.5cm.</vt:lpstr>
      <vt:lpstr>Liang Kai (梁楷, c.1140-1210), Immortal in Splashed Ink (潑墨仙人) Song Dynasty (960-1279), hanging scroll, ink on paper, 48.7 x 27.7 cm, National Palace Museum, Taipei  The “modernism” of Chinese ink painting ca.1200</vt:lpstr>
      <vt:lpstr>Sanyu (Chang Yu, 1901-1966), Two Pink Nudes,  oil on canvas, 1929 </vt:lpstr>
      <vt:lpstr>Sanyu (Chang Yu), Seated Woman, 1920-1930, ink and pencil on paper, 59cm x 41.8cm (right) Henri Matisse, Nude Torso (Claude), 1950, charcoal on paper, 20 3/4 x 16 in. (52.7 x 40.6 cm) </vt:lpstr>
      <vt:lpstr>Sanyu (Chang Yu), Reclining Nude, 1930’s, oil on canvas, 81cm x 130cm</vt:lpstr>
    </vt:vector>
  </TitlesOfParts>
  <Company>Sacramento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Elaine O'Brien</dc:creator>
  <cp:lastModifiedBy>O'Brien, Elaine</cp:lastModifiedBy>
  <cp:revision>38</cp:revision>
  <dcterms:created xsi:type="dcterms:W3CDTF">2012-10-29T03:32:48Z</dcterms:created>
  <dcterms:modified xsi:type="dcterms:W3CDTF">2019-11-21T20:24:24Z</dcterms:modified>
</cp:coreProperties>
</file>